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95" r:id="rId3"/>
    <p:sldId id="263" r:id="rId4"/>
    <p:sldId id="264" r:id="rId5"/>
    <p:sldId id="287" r:id="rId6"/>
    <p:sldId id="296" r:id="rId7"/>
    <p:sldId id="288" r:id="rId8"/>
    <p:sldId id="258" r:id="rId9"/>
    <p:sldId id="294" r:id="rId10"/>
    <p:sldId id="257" r:id="rId11"/>
    <p:sldId id="259" r:id="rId1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522" autoAdjust="0"/>
  </p:normalViewPr>
  <p:slideViewPr>
    <p:cSldViewPr>
      <p:cViewPr varScale="1">
        <p:scale>
          <a:sx n="82" d="100"/>
          <a:sy n="82" d="100"/>
        </p:scale>
        <p:origin x="19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E2EAB-FB4E-4E3E-B7F9-D4B100C39A4B}" type="datetimeFigureOut">
              <a:rPr lang="es-CO" smtClean="0"/>
              <a:pPr/>
              <a:t>22/09/22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5FF880-53F4-40A1-B9CC-D552F075D1F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642DB-5003-4570-9A8A-2548B2B170A3}" type="datetimeFigureOut">
              <a:rPr lang="es-CO" smtClean="0"/>
              <a:pPr/>
              <a:t>22/09/22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2AD4B67-2A86-4D51-91DE-55AA60E64C69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642DB-5003-4570-9A8A-2548B2B170A3}" type="datetimeFigureOut">
              <a:rPr lang="es-CO" smtClean="0"/>
              <a:pPr/>
              <a:t>22/09/22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D4B67-2A86-4D51-91DE-55AA60E64C6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642DB-5003-4570-9A8A-2548B2B170A3}" type="datetimeFigureOut">
              <a:rPr lang="es-CO" smtClean="0"/>
              <a:pPr/>
              <a:t>22/09/22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D4B67-2A86-4D51-91DE-55AA60E64C6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642DB-5003-4570-9A8A-2548B2B170A3}" type="datetimeFigureOut">
              <a:rPr lang="es-CO" smtClean="0"/>
              <a:pPr/>
              <a:t>22/09/22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D4B67-2A86-4D51-91DE-55AA60E64C69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642DB-5003-4570-9A8A-2548B2B170A3}" type="datetimeFigureOut">
              <a:rPr lang="es-CO" smtClean="0"/>
              <a:pPr/>
              <a:t>22/09/22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CO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2AD4B67-2A86-4D51-91DE-55AA60E64C6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642DB-5003-4570-9A8A-2548B2B170A3}" type="datetimeFigureOut">
              <a:rPr lang="es-CO" smtClean="0"/>
              <a:pPr/>
              <a:t>22/09/22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D4B67-2A86-4D51-91DE-55AA60E64C69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642DB-5003-4570-9A8A-2548B2B170A3}" type="datetimeFigureOut">
              <a:rPr lang="es-CO" smtClean="0"/>
              <a:pPr/>
              <a:t>22/09/22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D4B67-2A86-4D51-91DE-55AA60E64C69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642DB-5003-4570-9A8A-2548B2B170A3}" type="datetimeFigureOut">
              <a:rPr lang="es-CO" smtClean="0"/>
              <a:pPr/>
              <a:t>22/09/22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D4B67-2A86-4D51-91DE-55AA60E64C6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642DB-5003-4570-9A8A-2548B2B170A3}" type="datetimeFigureOut">
              <a:rPr lang="es-CO" smtClean="0"/>
              <a:pPr/>
              <a:t>22/09/22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D4B67-2A86-4D51-91DE-55AA60E64C6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642DB-5003-4570-9A8A-2548B2B170A3}" type="datetimeFigureOut">
              <a:rPr lang="es-CO" smtClean="0"/>
              <a:pPr/>
              <a:t>22/09/22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D4B67-2A86-4D51-91DE-55AA60E64C69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642DB-5003-4570-9A8A-2548B2B170A3}" type="datetimeFigureOut">
              <a:rPr lang="es-CO" smtClean="0"/>
              <a:pPr/>
              <a:t>22/09/22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2AD4B67-2A86-4D51-91DE-55AA60E64C69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66642DB-5003-4570-9A8A-2548B2B170A3}" type="datetimeFigureOut">
              <a:rPr lang="es-CO" smtClean="0"/>
              <a:pPr/>
              <a:t>22/09/22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2AD4B67-2A86-4D51-91DE-55AA60E64C6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11560" y="4005064"/>
            <a:ext cx="6400800" cy="2448272"/>
          </a:xfrm>
        </p:spPr>
        <p:txBody>
          <a:bodyPr>
            <a:noAutofit/>
          </a:bodyPr>
          <a:lstStyle/>
          <a:p>
            <a:r>
              <a:rPr lang="es-CO" sz="2800" b="1" dirty="0">
                <a:solidFill>
                  <a:schemeClr val="tx1"/>
                </a:solidFill>
              </a:rPr>
              <a:t>Foro Global América Latina y el Caribe</a:t>
            </a:r>
          </a:p>
          <a:p>
            <a:r>
              <a:rPr lang="es-CO" sz="2400" b="1" dirty="0">
                <a:solidFill>
                  <a:schemeClr val="tx1"/>
                </a:solidFill>
              </a:rPr>
              <a:t>New York septiembre de 2022</a:t>
            </a:r>
          </a:p>
          <a:p>
            <a:endParaRPr lang="es-CO" sz="2800" b="1" dirty="0">
              <a:solidFill>
                <a:schemeClr val="tx1"/>
              </a:solidFill>
            </a:endParaRPr>
          </a:p>
          <a:p>
            <a:r>
              <a:rPr lang="es-CO" sz="3600" b="1" dirty="0">
                <a:solidFill>
                  <a:schemeClr val="tx1"/>
                </a:solidFill>
              </a:rPr>
              <a:t>Hugo Acero Velásquez.</a:t>
            </a:r>
          </a:p>
          <a:p>
            <a:endParaRPr lang="es-CO" sz="2800" b="1" dirty="0">
              <a:solidFill>
                <a:schemeClr val="tx1"/>
              </a:solidFill>
            </a:endParaRPr>
          </a:p>
          <a:p>
            <a:endParaRPr lang="es-CO" sz="2800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sz="4400" b="1" dirty="0"/>
              <a:t>Seguridad ciudadana y crimen trasnacional en las Américas.</a:t>
            </a:r>
            <a:endParaRPr lang="es-CO" sz="4400" dirty="0"/>
          </a:p>
        </p:txBody>
      </p:sp>
    </p:spTree>
    <p:extLst>
      <p:ext uri="{BB962C8B-B14F-4D97-AF65-F5344CB8AC3E}">
        <p14:creationId xmlns:p14="http://schemas.microsoft.com/office/powerpoint/2010/main" val="1969515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-162272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s-CO" sz="4400" b="1" dirty="0">
                <a:solidFill>
                  <a:srgbClr val="FF0000"/>
                </a:solidFill>
              </a:rPr>
              <a:t>Antecedentes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8568952" cy="5688632"/>
          </a:xfrm>
        </p:spPr>
        <p:txBody>
          <a:bodyPr>
            <a:normAutofit lnSpcReduction="10000"/>
          </a:bodyPr>
          <a:lstStyle/>
          <a:p>
            <a:r>
              <a:rPr lang="es-CO" b="1" dirty="0"/>
              <a:t>OEA Declaración sobre seguridad en las Américas. </a:t>
            </a:r>
            <a:r>
              <a:rPr lang="es-CO" dirty="0"/>
              <a:t>28 de octubre de 2003. Seguridad hemisférica multidimensional, que incorpora a las llamadas “Nuevas amenazas” (terrorismo, narcotráfico y crimen organizado).</a:t>
            </a:r>
          </a:p>
          <a:p>
            <a:pPr>
              <a:buNone/>
            </a:pPr>
            <a:endParaRPr lang="es-CO" dirty="0"/>
          </a:p>
          <a:p>
            <a:r>
              <a:rPr lang="es-CO" b="1" dirty="0"/>
              <a:t>Declaración Ministerial sobre Prevención de Violencia y Lesiones en las Américas</a:t>
            </a:r>
            <a:r>
              <a:rPr lang="es-CO" dirty="0"/>
              <a:t> Mérida, Yucatán, México. 14 de Marzo de 2008.</a:t>
            </a:r>
          </a:p>
          <a:p>
            <a:pPr>
              <a:buNone/>
            </a:pPr>
            <a:r>
              <a:rPr lang="es-CO" dirty="0"/>
              <a:t> </a:t>
            </a:r>
          </a:p>
          <a:p>
            <a:r>
              <a:rPr lang="es-ES" b="1" dirty="0"/>
              <a:t>Compromiso por la seguridad pública en las Américas</a:t>
            </a:r>
            <a:r>
              <a:rPr lang="es-ES" dirty="0"/>
              <a:t>. </a:t>
            </a:r>
            <a:r>
              <a:rPr lang="es-CO" dirty="0"/>
              <a:t>OEA. Primera reunión de Ministros en materia</a:t>
            </a:r>
            <a:r>
              <a:rPr lang="es-AR" dirty="0"/>
              <a:t> </a:t>
            </a:r>
            <a:r>
              <a:rPr lang="es-MX" dirty="0"/>
              <a:t>de </a:t>
            </a:r>
            <a:r>
              <a:rPr lang="es-CO" dirty="0"/>
              <a:t>seguridad pública de las Américas</a:t>
            </a:r>
            <a:r>
              <a:rPr lang="es-MX" dirty="0"/>
              <a:t>. 7 y 8 de octubre de 2008. México D.F, México.</a:t>
            </a:r>
          </a:p>
          <a:p>
            <a:pPr marL="900113" indent="-900113">
              <a:buNone/>
            </a:pPr>
            <a:r>
              <a:rPr lang="es-MX" dirty="0"/>
              <a:t>		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57354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197768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s-CO" sz="4400" b="1" dirty="0">
                <a:solidFill>
                  <a:srgbClr val="FF0000"/>
                </a:solidFill>
              </a:rPr>
              <a:t>Antecedentes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51520" y="1735832"/>
            <a:ext cx="8640960" cy="5221560"/>
          </a:xfrm>
        </p:spPr>
        <p:txBody>
          <a:bodyPr/>
          <a:lstStyle/>
          <a:p>
            <a:r>
              <a:rPr lang="es-CO" b="1" dirty="0"/>
              <a:t>Crimen y Violencia en las Américas</a:t>
            </a:r>
            <a:r>
              <a:rPr lang="es-CO" dirty="0"/>
              <a:t>. Francisco Rojas </a:t>
            </a:r>
            <a:r>
              <a:rPr lang="es-CO" dirty="0" err="1"/>
              <a:t>Aravena</a:t>
            </a:r>
            <a:r>
              <a:rPr lang="es-CO" dirty="0"/>
              <a:t>, FLACSO. Diálogo Inter-Americano / FOCAL. 2007. Antes de la Cumbre de Trinidad y Tobago de 2009.</a:t>
            </a:r>
          </a:p>
          <a:p>
            <a:pPr>
              <a:buNone/>
            </a:pPr>
            <a:r>
              <a:rPr lang="es-CO" dirty="0"/>
              <a:t> </a:t>
            </a:r>
          </a:p>
          <a:p>
            <a:pPr>
              <a:buNone/>
            </a:pPr>
            <a:endParaRPr lang="es-CO" dirty="0"/>
          </a:p>
          <a:p>
            <a:r>
              <a:rPr lang="es-CO" b="1" dirty="0"/>
              <a:t>Declaración de Compromiso de Puerto España “Asegurar el futuro de nuestros ciudadanos promoviendo la prosperidad humana, la seguridad energética y la sostenibilidad ambiental”. </a:t>
            </a:r>
            <a:r>
              <a:rPr lang="es-CO" dirty="0"/>
              <a:t>19 de abril de 2009. Reforzar la seguridad pública Páginas 16-19</a:t>
            </a:r>
          </a:p>
        </p:txBody>
      </p:sp>
    </p:spTree>
    <p:extLst>
      <p:ext uri="{BB962C8B-B14F-4D97-AF65-F5344CB8AC3E}">
        <p14:creationId xmlns:p14="http://schemas.microsoft.com/office/powerpoint/2010/main" val="1819876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FD1006-79A6-5844-8C32-3FF9CA0AC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274638"/>
            <a:ext cx="8424936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s-CO" b="1" dirty="0">
                <a:solidFill>
                  <a:srgbClr val="FF0000"/>
                </a:solidFill>
              </a:rPr>
              <a:t>Narcotráfico y seguridad ciudadana 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9C2E7A-AF85-0143-B0B6-AE92EF72B23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39552" y="1124744"/>
            <a:ext cx="8136904" cy="5688632"/>
          </a:xfrm>
        </p:spPr>
        <p:txBody>
          <a:bodyPr>
            <a:normAutofit/>
          </a:bodyPr>
          <a:lstStyle/>
          <a:p>
            <a:pPr lvl="0"/>
            <a:r>
              <a:rPr lang="es-ES" dirty="0"/>
              <a:t>En los últimos 20 años la violencia homicida y la criminalidad ha incrementado en la mayoría de los países de América Latina y el Caribe.  </a:t>
            </a:r>
            <a:endParaRPr lang="es-CO" dirty="0"/>
          </a:p>
          <a:p>
            <a:pPr lvl="0"/>
            <a:r>
              <a:rPr lang="es-ES" dirty="0"/>
              <a:t>El narcotráfico y las actividades conexas, como la extorsión, el secuestro, el </a:t>
            </a:r>
            <a:r>
              <a:rPr lang="es-ES" dirty="0" err="1"/>
              <a:t>sicariato</a:t>
            </a:r>
            <a:r>
              <a:rPr lang="es-ES" dirty="0"/>
              <a:t>, la trata de personas, el comercio ilegal de armas y los préstamos ilegales llamados “</a:t>
            </a:r>
            <a:r>
              <a:rPr lang="es-ES" dirty="0" err="1"/>
              <a:t>pagadiarios</a:t>
            </a:r>
            <a:r>
              <a:rPr lang="es-ES" dirty="0"/>
              <a:t>”, ha hecho más compleja la situación de violencia y delincuencia en la región.</a:t>
            </a:r>
          </a:p>
          <a:p>
            <a:pPr lvl="0"/>
            <a:r>
              <a:rPr lang="es-ES" dirty="0"/>
              <a:t>Ha aumentado el consumo de drogas en la región. </a:t>
            </a:r>
          </a:p>
          <a:p>
            <a:pPr lvl="0"/>
            <a:r>
              <a:rPr lang="es-ES" dirty="0"/>
              <a:t>Las grandes mafias transnacionales tienen presencia y actúan en la mayoría de los países.  </a:t>
            </a:r>
          </a:p>
          <a:p>
            <a:pPr lvl="0"/>
            <a:r>
              <a:rPr lang="es-ES" dirty="0"/>
              <a:t>Hoy no basta con la trilogía policía, justicia, prisión para garantizar la seguridad de los ciudadanos y del Estado.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3725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917848"/>
            <a:ext cx="8640960" cy="1143000"/>
          </a:xfrm>
        </p:spPr>
        <p:txBody>
          <a:bodyPr>
            <a:noAutofit/>
          </a:bodyPr>
          <a:lstStyle/>
          <a:p>
            <a:pPr lvl="0" algn="ctr"/>
            <a:r>
              <a:rPr lang="es-ES_tradnl" sz="3600" b="1" dirty="0">
                <a:solidFill>
                  <a:srgbClr val="FF0000"/>
                </a:solidFill>
              </a:rPr>
              <a:t>¿Qué hay detrás del incremento de la violencia y y la delincuencia?</a:t>
            </a:r>
            <a:br>
              <a:rPr lang="es-CO" sz="4400" dirty="0"/>
            </a:br>
            <a:endParaRPr lang="es-CO" sz="44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8640960" cy="5410200"/>
          </a:xfrm>
        </p:spPr>
        <p:txBody>
          <a:bodyPr>
            <a:normAutofit/>
          </a:bodyPr>
          <a:lstStyle/>
          <a:p>
            <a:pPr lvl="0"/>
            <a:r>
              <a:rPr lang="es-ES_tradnl" dirty="0"/>
              <a:t>Corrupción, en particular en algunas instituciones de seguridad y justicia.</a:t>
            </a:r>
          </a:p>
          <a:p>
            <a:pPr lvl="0"/>
            <a:r>
              <a:rPr lang="es-ES_tradnl" dirty="0"/>
              <a:t>Proceso de transformación de bandas y pandillas.</a:t>
            </a:r>
          </a:p>
          <a:p>
            <a:pPr lvl="0"/>
            <a:r>
              <a:rPr lang="es-ES_tradnl" dirty="0"/>
              <a:t>El control violento de territorios y venta de droga al mayoreo en las ciudades por verdaderas mafias.</a:t>
            </a:r>
            <a:endParaRPr lang="es-CO" dirty="0"/>
          </a:p>
          <a:p>
            <a:pPr lvl="0"/>
            <a:r>
              <a:rPr lang="es-ES_tradnl" dirty="0"/>
              <a:t>La disputa violenta por el control de otros negocios ilegales, como la extorsión, el comercio de armas, el contrabando y la trata de personas.</a:t>
            </a:r>
            <a:endParaRPr lang="es-CO" dirty="0"/>
          </a:p>
          <a:p>
            <a:pPr lvl="0"/>
            <a:r>
              <a:rPr lang="es-ES_tradnl" dirty="0"/>
              <a:t>El control violento de negocios cuasi legales como la prostitución, juegos de azar, casinos, préstamos ilegales llamados “</a:t>
            </a:r>
            <a:r>
              <a:rPr lang="es-ES_tradnl" dirty="0" err="1"/>
              <a:t>pagadiarios</a:t>
            </a:r>
            <a:r>
              <a:rPr lang="es-ES_tradnl" dirty="0"/>
              <a:t>” y la venta y alquiler de armas de fuego. </a:t>
            </a:r>
            <a:endParaRPr lang="es-CO" dirty="0"/>
          </a:p>
          <a:p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8712968" cy="5005536"/>
          </a:xfrm>
        </p:spPr>
        <p:txBody>
          <a:bodyPr>
            <a:normAutofit/>
          </a:bodyPr>
          <a:lstStyle/>
          <a:p>
            <a:pPr lvl="0"/>
            <a:r>
              <a:rPr lang="es-ES_tradnl" dirty="0"/>
              <a:t>Las instituciones de seguridad y justicia trabajan cada una por su lado,</a:t>
            </a:r>
            <a:endParaRPr lang="es-CO" dirty="0"/>
          </a:p>
          <a:p>
            <a:pPr lvl="0"/>
            <a:r>
              <a:rPr lang="es-ES_tradnl" dirty="0"/>
              <a:t>No existe coordinación entre las policías (donde hay varias), </a:t>
            </a:r>
            <a:endParaRPr lang="es-CO" dirty="0"/>
          </a:p>
          <a:p>
            <a:pPr lvl="0"/>
            <a:r>
              <a:rPr lang="es-ES_tradnl" dirty="0"/>
              <a:t>No se trabaja en equipo con los ministerios públicos y con los jueces.</a:t>
            </a:r>
            <a:endParaRPr lang="es-CO" dirty="0"/>
          </a:p>
          <a:p>
            <a:pPr lvl="0"/>
            <a:r>
              <a:rPr lang="es-ES_tradnl" dirty="0"/>
              <a:t>Las cárceles, penitenciarías y centros de privación de libertad de menores y adolescentes en gran mayoría de los países de las Américas, además de obsoletas y hacinadas, son ruedas sueltas que no cumplen con su función de sanción, rehabilitación y de reinserción social de los infractores de la ley penal</a:t>
            </a:r>
            <a:endParaRPr lang="es-CO" dirty="0"/>
          </a:p>
          <a:p>
            <a:pPr lvl="0"/>
            <a:r>
              <a:rPr lang="es-ES_tradnl" dirty="0"/>
              <a:t>No se cuenta con los recursos suficientes para fortalecer a las autoridades de seguridad y justicia (profesionalización de la actividad y del recurso humano, instalaciones, comunicaciones, movilidad. </a:t>
            </a:r>
          </a:p>
          <a:p>
            <a:pPr>
              <a:buNone/>
            </a:pPr>
            <a:endParaRPr lang="es-CO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251520" y="692696"/>
            <a:ext cx="8712968" cy="1143000"/>
          </a:xfrm>
        </p:spPr>
        <p:txBody>
          <a:bodyPr>
            <a:noAutofit/>
          </a:bodyPr>
          <a:lstStyle/>
          <a:p>
            <a:pPr lvl="0" algn="ctr"/>
            <a:r>
              <a:rPr lang="es-ES_tradnl" sz="3200" b="1" dirty="0">
                <a:solidFill>
                  <a:srgbClr val="FF0000"/>
                </a:solidFill>
              </a:rPr>
              <a:t>¿Qué hay detrás del incremento de la violencia y la delincuencia?</a:t>
            </a:r>
            <a:br>
              <a:rPr lang="es-CO" dirty="0"/>
            </a:br>
            <a:endParaRPr lang="es-C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1521296"/>
            <a:ext cx="8352928" cy="5148064"/>
          </a:xfrm>
        </p:spPr>
        <p:txBody>
          <a:bodyPr>
            <a:normAutofit lnSpcReduction="10000"/>
          </a:bodyPr>
          <a:lstStyle/>
          <a:p>
            <a:pPr lvl="0"/>
            <a:r>
              <a:rPr lang="es-ES_tradnl" dirty="0"/>
              <a:t>No se cuenta con políticas integrales de seguridad ciudadana y convivencia que involucren programas preventivos y de persecución y control del delito</a:t>
            </a:r>
            <a:r>
              <a:rPr lang="es-ES" dirty="0"/>
              <a:t>. </a:t>
            </a:r>
          </a:p>
          <a:p>
            <a:pPr lvl="0">
              <a:buNone/>
            </a:pPr>
            <a:endParaRPr lang="es-CO" dirty="0"/>
          </a:p>
          <a:p>
            <a:pPr lvl="0"/>
            <a:r>
              <a:rPr lang="es-ES_tradnl" dirty="0"/>
              <a:t>La gran mayoría de los Estados Latinoamericanos no cuentan con estructuras administrativas para gestión integral (Prevención y control del delito) de la seguridad ciudadana, este tema sigue siendo manejado por los organismos de seguridad y justicia, con un carácter estrictamente policial y carcelario.</a:t>
            </a:r>
          </a:p>
          <a:p>
            <a:pPr lvl="0">
              <a:buNone/>
            </a:pPr>
            <a:endParaRPr lang="es-ES_tradnl" dirty="0"/>
          </a:p>
          <a:p>
            <a:r>
              <a:rPr lang="es-ES_tradnl" dirty="0"/>
              <a:t>Los poderes ejecutivos nacionales no involucran de manera decidida a gobernadores, alcaldes y prefectos para enfrentar en equipo los problemas de violencia y delincuencia. </a:t>
            </a:r>
            <a:endParaRPr lang="es-CO" dirty="0"/>
          </a:p>
          <a:p>
            <a:pPr lvl="0"/>
            <a:endParaRPr lang="es-CO" dirty="0"/>
          </a:p>
          <a:p>
            <a:endParaRPr lang="es-CO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899592" y="692696"/>
            <a:ext cx="77724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s-ES_tradnl" sz="3100" b="1" dirty="0">
                <a:solidFill>
                  <a:srgbClr val="FF0000"/>
                </a:solidFill>
              </a:rPr>
              <a:t>¿Qué hay detrás del incremento de la violencia y de la percepción de inseguridad en las Américas?</a:t>
            </a:r>
            <a:r>
              <a:rPr lang="es-ES_tradnl" b="1" dirty="0">
                <a:solidFill>
                  <a:srgbClr val="FF0000"/>
                </a:solidFill>
              </a:rPr>
              <a:t>.</a:t>
            </a:r>
            <a:br>
              <a:rPr lang="es-CO" dirty="0"/>
            </a:b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B1790CEE-4DCF-C542-B24A-C5D90179DF6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9001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1301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-162272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s-CO" sz="4400" b="1" dirty="0">
                <a:solidFill>
                  <a:srgbClr val="FF0000"/>
                </a:solidFill>
              </a:rPr>
              <a:t>Qué hacer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95536" y="980728"/>
            <a:ext cx="8568952" cy="5733256"/>
          </a:xfrm>
        </p:spPr>
        <p:txBody>
          <a:bodyPr>
            <a:normAutofit fontScale="85000" lnSpcReduction="20000"/>
          </a:bodyPr>
          <a:lstStyle/>
          <a:p>
            <a:r>
              <a:rPr lang="es-ES_tradnl" b="1" dirty="0"/>
              <a:t>Cooperación en la lucha en contra de las grandes mafias, </a:t>
            </a:r>
          </a:p>
          <a:p>
            <a:pPr>
              <a:buNone/>
            </a:pPr>
            <a:r>
              <a:rPr lang="es-ES_tradnl" b="1" dirty="0"/>
              <a:t>		</a:t>
            </a:r>
            <a:r>
              <a:rPr lang="es-ES_tradnl" dirty="0"/>
              <a:t>No solo del narcotráfico. (Trata de personas, contrabando, comercio 	ilegal de 	armas, terrorismo, </a:t>
            </a:r>
            <a:r>
              <a:rPr lang="es-ES_tradnl" dirty="0" err="1"/>
              <a:t>etc</a:t>
            </a:r>
            <a:r>
              <a:rPr lang="es-ES_tradnl" dirty="0"/>
              <a:t>).</a:t>
            </a:r>
          </a:p>
          <a:p>
            <a:pPr>
              <a:buNone/>
            </a:pPr>
            <a:r>
              <a:rPr lang="es-ES_tradnl" dirty="0"/>
              <a:t>		Discutir el problema de consumo, no solo de los grandes consumidores. 	Problema de salud pública.</a:t>
            </a:r>
          </a:p>
          <a:p>
            <a:pPr>
              <a:buNone/>
            </a:pPr>
            <a:r>
              <a:rPr lang="es-ES_tradnl" dirty="0"/>
              <a:t>		Alternativas en el tratamiento del problema de las drogas.</a:t>
            </a:r>
          </a:p>
          <a:p>
            <a:pPr>
              <a:buNone/>
            </a:pPr>
            <a:r>
              <a:rPr lang="es-ES_tradnl" dirty="0"/>
              <a:t>		Control de EE UU y de los países productores a la venta y comercio de 	armas</a:t>
            </a:r>
          </a:p>
          <a:p>
            <a:pPr>
              <a:buNone/>
            </a:pPr>
            <a:endParaRPr lang="es-ES_tradnl" b="1" dirty="0"/>
          </a:p>
          <a:p>
            <a:r>
              <a:rPr lang="es-CO" b="1" dirty="0"/>
              <a:t>Combatir la cadena que alimenta a las grandes mafias</a:t>
            </a:r>
          </a:p>
          <a:p>
            <a:pPr>
              <a:buNone/>
            </a:pPr>
            <a:r>
              <a:rPr lang="es-CO" b="1" dirty="0"/>
              <a:t>		</a:t>
            </a:r>
            <a:r>
              <a:rPr lang="es-CO" dirty="0"/>
              <a:t>Identificación, persecución y detención de mandos medios de las 	organizaciones 	criminales.</a:t>
            </a:r>
          </a:p>
          <a:p>
            <a:pPr lvl="0">
              <a:buNone/>
            </a:pPr>
            <a:r>
              <a:rPr lang="es-CO" b="1" dirty="0"/>
              <a:t>		</a:t>
            </a:r>
            <a:r>
              <a:rPr lang="es-ES" dirty="0"/>
              <a:t>Facilitar la salida y reinserción social de los miembros de los grupos 	criminales que quieran hacerlo y estén dispuestos a apoyar a las 	autoridades.</a:t>
            </a:r>
          </a:p>
          <a:p>
            <a:pPr lvl="0">
              <a:buNone/>
            </a:pPr>
            <a:r>
              <a:rPr lang="es-ES" dirty="0"/>
              <a:t>		</a:t>
            </a:r>
            <a:r>
              <a:rPr lang="es-CO" dirty="0"/>
              <a:t>Desarrollo de programas preventivos, de convivencia y de desarrollo 	social y territorial para evitar que niños, niñas y jóvenes se vinculen a 	actividades delincuenciales</a:t>
            </a:r>
          </a:p>
          <a:p>
            <a:pPr>
              <a:buNone/>
            </a:pPr>
            <a:endParaRPr lang="es-CO" b="1" dirty="0"/>
          </a:p>
          <a:p>
            <a:pPr>
              <a:buNone/>
            </a:pPr>
            <a:endParaRPr lang="es-CO" b="1" dirty="0"/>
          </a:p>
          <a:p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4624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s-CO" sz="5400" b="1" dirty="0">
                <a:solidFill>
                  <a:srgbClr val="FF0000"/>
                </a:solidFill>
              </a:rPr>
              <a:t>Recursos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s-CO" sz="3600" b="1" dirty="0"/>
              <a:t>Impuestos.</a:t>
            </a:r>
          </a:p>
          <a:p>
            <a:pPr>
              <a:buNone/>
            </a:pPr>
            <a:endParaRPr lang="es-CO" sz="3600" b="1" dirty="0"/>
          </a:p>
          <a:p>
            <a:r>
              <a:rPr lang="es-CO" sz="3600" b="1" dirty="0"/>
              <a:t>Cooperación EE UU, Europa.</a:t>
            </a:r>
          </a:p>
          <a:p>
            <a:pPr>
              <a:buNone/>
            </a:pPr>
            <a:endParaRPr lang="es-CO" sz="3600" b="1" dirty="0"/>
          </a:p>
          <a:p>
            <a:r>
              <a:rPr lang="es-CO" sz="3600" b="1" dirty="0"/>
              <a:t>Prestamos banca multilateral BID, Banco Mundial. No solo inversión en prevención, sino también el equipamientos de seguridad y justicia </a:t>
            </a:r>
            <a:endParaRPr lang="es-CO" sz="3600" dirty="0"/>
          </a:p>
          <a:p>
            <a:pPr>
              <a:buNone/>
            </a:pP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945397" y="1593304"/>
            <a:ext cx="777240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s-CO" sz="8000" b="1" dirty="0"/>
          </a:p>
          <a:p>
            <a:pPr algn="ctr">
              <a:buNone/>
            </a:pPr>
            <a:r>
              <a:rPr lang="es-CO" sz="8000" b="1" dirty="0"/>
              <a:t>Gracias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1180</TotalTime>
  <Words>899</Words>
  <Application>Microsoft Macintosh PowerPoint</Application>
  <PresentationFormat>Presentación en pantalla (4:3)</PresentationFormat>
  <Paragraphs>61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Calibri</vt:lpstr>
      <vt:lpstr>Franklin Gothic Book</vt:lpstr>
      <vt:lpstr>Perpetua</vt:lpstr>
      <vt:lpstr>Wingdings 2</vt:lpstr>
      <vt:lpstr>Equidad</vt:lpstr>
      <vt:lpstr>Seguridad ciudadana y crimen trasnacional en las Américas.</vt:lpstr>
      <vt:lpstr>Narcotráfico y seguridad ciudadana  </vt:lpstr>
      <vt:lpstr>¿Qué hay detrás del incremento de la violencia y y la delincuencia? </vt:lpstr>
      <vt:lpstr>¿Qué hay detrás del incremento de la violencia y la delincuencia? </vt:lpstr>
      <vt:lpstr>¿Qué hay detrás del incremento de la violencia y de la percepción de inseguridad en las Américas?. </vt:lpstr>
      <vt:lpstr>Presentación de PowerPoint</vt:lpstr>
      <vt:lpstr>Qué hacer</vt:lpstr>
      <vt:lpstr>Recursos </vt:lpstr>
      <vt:lpstr>Presentación de PowerPoint</vt:lpstr>
      <vt:lpstr>Antecedentes</vt:lpstr>
      <vt:lpstr>Antecedentes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hugo acero</dc:creator>
  <cp:lastModifiedBy>Hugo Acero</cp:lastModifiedBy>
  <cp:revision>26</cp:revision>
  <dcterms:created xsi:type="dcterms:W3CDTF">2011-03-13T17:25:46Z</dcterms:created>
  <dcterms:modified xsi:type="dcterms:W3CDTF">2022-09-22T18:28:27Z</dcterms:modified>
</cp:coreProperties>
</file>